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57" r:id="rId5"/>
    <p:sldId id="260" r:id="rId6"/>
    <p:sldId id="266" r:id="rId7"/>
    <p:sldId id="264" r:id="rId8"/>
    <p:sldId id="261" r:id="rId9"/>
    <p:sldId id="263" r:id="rId10"/>
    <p:sldId id="262" r:id="rId11"/>
    <p:sldId id="265"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2"/>
  </p:normalViewPr>
  <p:slideViewPr>
    <p:cSldViewPr snapToGrid="0" snapToObjects="1">
      <p:cViewPr varScale="1">
        <p:scale>
          <a:sx n="76" d="100"/>
          <a:sy n="76" d="100"/>
        </p:scale>
        <p:origin x="21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AC2D-CD67-2C41-A4D8-3EC9C8761C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CA380F-6554-D148-94BA-B58577E577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14BC95-1A38-7242-9B3B-3D36E365A7F3}"/>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44BA97EB-1514-1B44-9D58-15A58BD3A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94429-2180-E84C-9B6A-3F2B0D228681}"/>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2991765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F905-726E-2549-AA4A-31001F659B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8F69E8-FB95-D24F-A5B6-C9E490D37F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6BA8A-BC14-0D49-AE13-58E063579C2B}"/>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FB2A383D-19A5-1E4A-915F-064284C97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2CE50-8387-C946-B200-873D18B59E9F}"/>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77626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E4679-CDA2-AB48-A362-4A9BBE617A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B2E0A8-CF07-2E4C-9575-7986ED4BE3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024FE-F36E-BD41-A129-ED369B1BD719}"/>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60A27D7F-7941-2543-A63B-492C80C3F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4830E-2714-3442-9B9D-070585164002}"/>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674821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C95D-FE0F-F843-BED5-2CC23B35FD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EBFFF-FF6A-C24A-B652-B1878CD588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475F2-5A3D-5F45-8C03-F9F2BB9B9AE4}"/>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10CE435E-9223-F94B-8E9B-3B6BD4BCB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751AC-104F-5049-8CDA-0042C452CFDE}"/>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132522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E5E6-AED8-0642-A240-934E81CADC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36C1F0-D0DB-1740-978C-4F3DD30C18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F3CED0-DEB0-EC4B-9BF9-8791510CFD33}"/>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02C33F62-3D34-8C41-A607-9105F902F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8A401-01D7-9643-88B5-6314BC6843FA}"/>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3414943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79CA-984C-CD48-8E8D-9F319454D3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ECDE2-22FF-6D42-9C2B-714E118B0C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9D3461-53C9-C941-B24B-0BB73E8D7C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71F2B2-DF14-0D47-B061-E8EA0BA0434D}"/>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6" name="Footer Placeholder 5">
            <a:extLst>
              <a:ext uri="{FF2B5EF4-FFF2-40B4-BE49-F238E27FC236}">
                <a16:creationId xmlns:a16="http://schemas.microsoft.com/office/drawing/2014/main" id="{A7601C0A-EC43-5D4B-8417-81D441C56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1A117-D82C-934F-BADE-0B0C74C1DEE2}"/>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17433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9886-8ED9-A348-9C61-8A174D8B39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3564C6-98C5-2049-AD07-CA45751CA6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C7FECE-CC6C-FD4F-A399-169C6D591B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FEA52A-111B-6042-99E2-59DDB2BE5D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9D914F-84FE-544F-BEAD-309F196271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872967-6299-FD41-9A97-72E73872FA6A}"/>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8" name="Footer Placeholder 7">
            <a:extLst>
              <a:ext uri="{FF2B5EF4-FFF2-40B4-BE49-F238E27FC236}">
                <a16:creationId xmlns:a16="http://schemas.microsoft.com/office/drawing/2014/main" id="{8B96726C-2088-FA44-824C-DCF16B6C70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B1D2EE-9AC0-ED4F-B666-D88897B6B6FC}"/>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402137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C74D-A458-B344-B33F-793B72862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280FA5-0AB9-344F-9335-7A85CEB48908}"/>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4" name="Footer Placeholder 3">
            <a:extLst>
              <a:ext uri="{FF2B5EF4-FFF2-40B4-BE49-F238E27FC236}">
                <a16:creationId xmlns:a16="http://schemas.microsoft.com/office/drawing/2014/main" id="{FDDF3850-57C3-3D41-893E-3D810D657A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1491DA-C159-B740-A300-003B8187789C}"/>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292624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3252ED-3EDA-5F4F-ADD0-ED6B3584A7DE}"/>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3" name="Footer Placeholder 2">
            <a:extLst>
              <a:ext uri="{FF2B5EF4-FFF2-40B4-BE49-F238E27FC236}">
                <a16:creationId xmlns:a16="http://schemas.microsoft.com/office/drawing/2014/main" id="{5DD336B6-1421-8F40-B5CE-2D090FB760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E0F67-E2D9-D64C-98A9-D6EF4610834A}"/>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2341770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6404-5612-1B43-9523-F448113DE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3DEFCC-9D3D-4646-8E8D-17D03069A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5999F4-A75F-334A-8033-16B6E7050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74F02-20A7-AF4C-89DF-EB83E5157EEA}"/>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6" name="Footer Placeholder 5">
            <a:extLst>
              <a:ext uri="{FF2B5EF4-FFF2-40B4-BE49-F238E27FC236}">
                <a16:creationId xmlns:a16="http://schemas.microsoft.com/office/drawing/2014/main" id="{99344A45-06A5-454D-B0A4-3AE66F9BC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0F1DA4-8E51-D749-A220-E8885FDF3A8C}"/>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372495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C8095-E402-7247-96DA-F973969CC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B1634F-BDB0-1A47-8CDA-1F41E3A7D4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21639B-5AFB-064B-B58B-E99B08325D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D8DB59-7819-3541-AA1C-BD7E6F1552EA}"/>
              </a:ext>
            </a:extLst>
          </p:cNvPr>
          <p:cNvSpPr>
            <a:spLocks noGrp="1"/>
          </p:cNvSpPr>
          <p:nvPr>
            <p:ph type="dt" sz="half" idx="10"/>
          </p:nvPr>
        </p:nvSpPr>
        <p:spPr/>
        <p:txBody>
          <a:bodyPr/>
          <a:lstStyle/>
          <a:p>
            <a:fld id="{FA2136C4-2CEA-8842-A071-5A9D3A7F42EC}" type="datetimeFigureOut">
              <a:rPr lang="en-US" smtClean="0"/>
              <a:t>6/2/21</a:t>
            </a:fld>
            <a:endParaRPr lang="en-US"/>
          </a:p>
        </p:txBody>
      </p:sp>
      <p:sp>
        <p:nvSpPr>
          <p:cNvPr id="6" name="Footer Placeholder 5">
            <a:extLst>
              <a:ext uri="{FF2B5EF4-FFF2-40B4-BE49-F238E27FC236}">
                <a16:creationId xmlns:a16="http://schemas.microsoft.com/office/drawing/2014/main" id="{B0E61B58-2F68-4B4C-8C28-1397B5D65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9A3D4B-784E-B24C-984A-A8313C310496}"/>
              </a:ext>
            </a:extLst>
          </p:cNvPr>
          <p:cNvSpPr>
            <a:spLocks noGrp="1"/>
          </p:cNvSpPr>
          <p:nvPr>
            <p:ph type="sldNum" sz="quarter" idx="12"/>
          </p:nvPr>
        </p:nvSpPr>
        <p:spPr/>
        <p:txBody>
          <a:bodyPr/>
          <a:lstStyle/>
          <a:p>
            <a:fld id="{DFFA23DE-D7C0-AA4B-A545-2DB75B68433C}" type="slidenum">
              <a:rPr lang="en-US" smtClean="0"/>
              <a:t>‹#›</a:t>
            </a:fld>
            <a:endParaRPr lang="en-US"/>
          </a:p>
        </p:txBody>
      </p:sp>
    </p:spTree>
    <p:extLst>
      <p:ext uri="{BB962C8B-B14F-4D97-AF65-F5344CB8AC3E}">
        <p14:creationId xmlns:p14="http://schemas.microsoft.com/office/powerpoint/2010/main" val="407041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60200-3EAB-A54E-BB61-578BFE6B3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5F65D4-20D5-A349-A6F9-3BBD943A6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203EA4-93A1-8F4C-AF89-211E95745E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136C4-2CEA-8842-A071-5A9D3A7F42EC}" type="datetimeFigureOut">
              <a:rPr lang="en-US" smtClean="0"/>
              <a:t>6/2/21</a:t>
            </a:fld>
            <a:endParaRPr lang="en-US"/>
          </a:p>
        </p:txBody>
      </p:sp>
      <p:sp>
        <p:nvSpPr>
          <p:cNvPr id="5" name="Footer Placeholder 4">
            <a:extLst>
              <a:ext uri="{FF2B5EF4-FFF2-40B4-BE49-F238E27FC236}">
                <a16:creationId xmlns:a16="http://schemas.microsoft.com/office/drawing/2014/main" id="{944C8E0F-BA38-BC42-B10A-3D114BF92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DC0C7D-65A8-E743-926A-B2521C708A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FA23DE-D7C0-AA4B-A545-2DB75B68433C}" type="slidenum">
              <a:rPr lang="en-US" smtClean="0"/>
              <a:t>‹#›</a:t>
            </a:fld>
            <a:endParaRPr lang="en-US"/>
          </a:p>
        </p:txBody>
      </p:sp>
    </p:spTree>
    <p:extLst>
      <p:ext uri="{BB962C8B-B14F-4D97-AF65-F5344CB8AC3E}">
        <p14:creationId xmlns:p14="http://schemas.microsoft.com/office/powerpoint/2010/main" val="3118404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slideLayout" Target="../slideLayouts/slideLayout2.xml"/><Relationship Id="rId1" Type="http://schemas.openxmlformats.org/officeDocument/2006/relationships/video" Target="https://www.youtube.com/embed/PJOzBRy7dWs?feature=oembed"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9qyD7vjVfLI?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https://www.youtube.com/embed/uGUC0YSmrH8?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8103" y="-2967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3574554-84CF-4FF0-B1BF-553245CC65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2" name="Freeform: Shape 21">
            <a:extLst>
              <a:ext uri="{FF2B5EF4-FFF2-40B4-BE49-F238E27FC236}">
                <a16:creationId xmlns:a16="http://schemas.microsoft.com/office/drawing/2014/main" id="{76C5E6D3-976B-41A7-B008-5BB4ADF44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7246" y="-26707"/>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5243" y="-26706"/>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A06A20-1A16-154C-8776-9ED503E0A835}"/>
              </a:ext>
            </a:extLst>
          </p:cNvPr>
          <p:cNvSpPr>
            <a:spLocks noGrp="1"/>
          </p:cNvSpPr>
          <p:nvPr>
            <p:ph type="ctrTitle"/>
          </p:nvPr>
        </p:nvSpPr>
        <p:spPr>
          <a:xfrm>
            <a:off x="1760765" y="310423"/>
            <a:ext cx="4024032" cy="2885715"/>
          </a:xfrm>
        </p:spPr>
        <p:txBody>
          <a:bodyPr>
            <a:normAutofit/>
          </a:bodyPr>
          <a:lstStyle/>
          <a:p>
            <a:r>
              <a:rPr lang="en-US" sz="5400">
                <a:solidFill>
                  <a:schemeClr val="bg1"/>
                </a:solidFill>
              </a:rPr>
              <a:t>The Art of Storytelling</a:t>
            </a:r>
          </a:p>
        </p:txBody>
      </p:sp>
      <p:sp>
        <p:nvSpPr>
          <p:cNvPr id="3" name="Subtitle 2">
            <a:extLst>
              <a:ext uri="{FF2B5EF4-FFF2-40B4-BE49-F238E27FC236}">
                <a16:creationId xmlns:a16="http://schemas.microsoft.com/office/drawing/2014/main" id="{BCF0DBB6-CEAB-E448-9422-25C784F0F406}"/>
              </a:ext>
            </a:extLst>
          </p:cNvPr>
          <p:cNvSpPr>
            <a:spLocks noGrp="1"/>
          </p:cNvSpPr>
          <p:nvPr>
            <p:ph type="subTitle" idx="1"/>
          </p:nvPr>
        </p:nvSpPr>
        <p:spPr>
          <a:xfrm>
            <a:off x="2074459" y="3358094"/>
            <a:ext cx="3548419" cy="648771"/>
          </a:xfrm>
        </p:spPr>
        <p:txBody>
          <a:bodyPr>
            <a:normAutofit/>
          </a:bodyPr>
          <a:lstStyle/>
          <a:p>
            <a:r>
              <a:rPr lang="en-US" sz="2000">
                <a:solidFill>
                  <a:schemeClr val="bg1"/>
                </a:solidFill>
              </a:rPr>
              <a:t>Amy Sahoo</a:t>
            </a:r>
          </a:p>
        </p:txBody>
      </p:sp>
      <p:sp>
        <p:nvSpPr>
          <p:cNvPr id="26"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Graphic 212">
            <a:extLst>
              <a:ext uri="{FF2B5EF4-FFF2-40B4-BE49-F238E27FC236}">
                <a16:creationId xmlns:a16="http://schemas.microsoft.com/office/drawing/2014/main" id="{2A8D3863-50D5-4235-9082-36776BF4F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49330" y="2740963"/>
            <a:ext cx="1054466" cy="469689"/>
            <a:chOff x="9841624" y="4115729"/>
            <a:chExt cx="602169" cy="268223"/>
          </a:xfrm>
          <a:solidFill>
            <a:schemeClr val="bg1"/>
          </a:solidFill>
        </p:grpSpPr>
        <p:sp>
          <p:nvSpPr>
            <p:cNvPr id="31" name="Freeform: Shape 3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7" name="Oval 36">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E9306212-88FA-45BF-ABA3-1454AC42D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9124" y="5424608"/>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27E9745A-0A92-5A42-843E-1D307DE253ED}"/>
              </a:ext>
            </a:extLst>
          </p:cNvPr>
          <p:cNvPicPr>
            <a:picLocks noChangeAspect="1"/>
          </p:cNvPicPr>
          <p:nvPr/>
        </p:nvPicPr>
        <p:blipFill>
          <a:blip r:embed="rId2"/>
          <a:stretch>
            <a:fillRect/>
          </a:stretch>
        </p:blipFill>
        <p:spPr>
          <a:xfrm>
            <a:off x="6395448" y="2929778"/>
            <a:ext cx="3886200" cy="3314700"/>
          </a:xfrm>
          <a:prstGeom prst="rect">
            <a:avLst/>
          </a:prstGeom>
        </p:spPr>
      </p:pic>
    </p:spTree>
    <p:extLst>
      <p:ext uri="{BB962C8B-B14F-4D97-AF65-F5344CB8AC3E}">
        <p14:creationId xmlns:p14="http://schemas.microsoft.com/office/powerpoint/2010/main" val="3225928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B8DA701-2CB7-DF41-BF0B-7D2D493C769B}"/>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News – Outlet</a:t>
            </a:r>
          </a:p>
        </p:txBody>
      </p:sp>
      <p:sp>
        <p:nvSpPr>
          <p:cNvPr id="3" name="Content Placeholder 2">
            <a:extLst>
              <a:ext uri="{FF2B5EF4-FFF2-40B4-BE49-F238E27FC236}">
                <a16:creationId xmlns:a16="http://schemas.microsoft.com/office/drawing/2014/main" id="{C6F59C5F-0A1B-5B4D-93F1-B26E6ECC3ABE}"/>
              </a:ext>
            </a:extLst>
          </p:cNvPr>
          <p:cNvSpPr>
            <a:spLocks noGrp="1"/>
          </p:cNvSpPr>
          <p:nvPr>
            <p:ph idx="1"/>
          </p:nvPr>
        </p:nvSpPr>
        <p:spPr>
          <a:xfrm>
            <a:off x="5573864" y="1166933"/>
            <a:ext cx="5716988" cy="4279709"/>
          </a:xfrm>
        </p:spPr>
        <p:txBody>
          <a:bodyPr anchor="ctr">
            <a:normAutofit/>
          </a:bodyPr>
          <a:lstStyle/>
          <a:p>
            <a:r>
              <a:rPr lang="en-US" sz="2400" dirty="0"/>
              <a:t>News Outlets are always telling stories, if they happen to be one of the first to always release information they will not only have brand association, but also be able to relay important information.</a:t>
            </a:r>
          </a:p>
          <a:p>
            <a:r>
              <a:rPr lang="en-US" sz="2400" dirty="0"/>
              <a:t>Another Method of brand association via media outlet is when companies such as google decide to purchase media stories from smaller new sources. </a:t>
            </a:r>
          </a:p>
          <a:p>
            <a:endParaRPr lang="en-US" sz="2400" dirty="0"/>
          </a:p>
        </p:txBody>
      </p:sp>
    </p:spTree>
    <p:extLst>
      <p:ext uri="{BB962C8B-B14F-4D97-AF65-F5344CB8AC3E}">
        <p14:creationId xmlns:p14="http://schemas.microsoft.com/office/powerpoint/2010/main" val="1549718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52270AC-B964-784F-AFD3-D33B30190828}"/>
              </a:ext>
            </a:extLst>
          </p:cNvPr>
          <p:cNvPicPr>
            <a:picLocks noChangeAspect="1"/>
          </p:cNvPicPr>
          <p:nvPr/>
        </p:nvPicPr>
        <p:blipFill>
          <a:blip r:embed="rId3"/>
          <a:stretch>
            <a:fillRect/>
          </a:stretch>
        </p:blipFill>
        <p:spPr>
          <a:xfrm>
            <a:off x="1102367" y="1879029"/>
            <a:ext cx="4030131" cy="3213835"/>
          </a:xfrm>
          <a:prstGeom prst="rect">
            <a:avLst/>
          </a:prstGeom>
        </p:spPr>
      </p:pic>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Online Media 4" descr="Story of Syrian boy moves CNN anchor to tears">
            <a:hlinkClick r:id="" action="ppaction://media"/>
            <a:extLst>
              <a:ext uri="{FF2B5EF4-FFF2-40B4-BE49-F238E27FC236}">
                <a16:creationId xmlns:a16="http://schemas.microsoft.com/office/drawing/2014/main" id="{C04B7624-B92F-A148-B9C7-C91AF17752BA}"/>
              </a:ext>
            </a:extLst>
          </p:cNvPr>
          <p:cNvPicPr>
            <a:picLocks noGrp="1" noRot="1" noChangeAspect="1"/>
          </p:cNvPicPr>
          <p:nvPr>
            <p:ph idx="1"/>
            <a:videoFile r:link="rId1"/>
          </p:nvPr>
        </p:nvPicPr>
        <p:blipFill>
          <a:blip r:embed="rId4"/>
          <a:stretch>
            <a:fillRect/>
          </a:stretch>
        </p:blipFill>
        <p:spPr>
          <a:xfrm>
            <a:off x="6234113" y="1831975"/>
            <a:ext cx="5218112" cy="2947988"/>
          </a:xfrm>
          <a:prstGeom prst="rect">
            <a:avLst/>
          </a:prstGeom>
        </p:spPr>
      </p:pic>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273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652F64-CDCD-0342-97A6-003AB89F2D0E}"/>
              </a:ext>
            </a:extLst>
          </p:cNvPr>
          <p:cNvSpPr>
            <a:spLocks noGrp="1"/>
          </p:cNvSpPr>
          <p:nvPr>
            <p:ph type="title"/>
          </p:nvPr>
        </p:nvSpPr>
        <p:spPr>
          <a:xfrm>
            <a:off x="1102368" y="923293"/>
            <a:ext cx="4030132" cy="4641720"/>
          </a:xfrm>
        </p:spPr>
        <p:txBody>
          <a:bodyPr>
            <a:normAutofit/>
          </a:bodyPr>
          <a:lstStyle/>
          <a:p>
            <a:pPr algn="ctr"/>
            <a:r>
              <a:rPr lang="en-US">
                <a:solidFill>
                  <a:schemeClr val="bg1"/>
                </a:solidFill>
              </a:rPr>
              <a:t>Conclusion</a:t>
            </a:r>
          </a:p>
        </p:txBody>
      </p:sp>
      <p:sp>
        <p:nvSpPr>
          <p:cNvPr id="21" name="Freeform: Shape 20">
            <a:extLst>
              <a:ext uri="{FF2B5EF4-FFF2-40B4-BE49-F238E27FC236}">
                <a16:creationId xmlns:a16="http://schemas.microsoft.com/office/drawing/2014/main" id="{D0A98BBA-D3EA-45DC-B8A1-9C61397D4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5862"/>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3" name="Freeform: Shape 22">
            <a:extLst>
              <a:ext uri="{FF2B5EF4-FFF2-40B4-BE49-F238E27FC236}">
                <a16:creationId xmlns:a16="http://schemas.microsoft.com/office/drawing/2014/main" id="{2E4C95AB-2BD7-4E38-BDD5-1E41F3A9B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0894"/>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FF1C8-395C-6C43-884F-15F70DDCF201}"/>
              </a:ext>
            </a:extLst>
          </p:cNvPr>
          <p:cNvSpPr>
            <a:spLocks noGrp="1"/>
          </p:cNvSpPr>
          <p:nvPr>
            <p:ph idx="1"/>
          </p:nvPr>
        </p:nvSpPr>
        <p:spPr>
          <a:xfrm>
            <a:off x="6313116" y="2321892"/>
            <a:ext cx="5217173" cy="4351338"/>
          </a:xfrm>
        </p:spPr>
        <p:txBody>
          <a:bodyPr>
            <a:normAutofit/>
          </a:bodyPr>
          <a:lstStyle/>
          <a:p>
            <a:r>
              <a:rPr lang="en-US" dirty="0">
                <a:solidFill>
                  <a:schemeClr val="bg1"/>
                </a:solidFill>
              </a:rPr>
              <a:t>In conclusion, emotional appeals are what usually adheres to the general public within stories, because if the audience is able to relate emotionally, they will most likely associate those emotions with that brand. </a:t>
            </a:r>
          </a:p>
        </p:txBody>
      </p:sp>
      <p:grpSp>
        <p:nvGrpSpPr>
          <p:cNvPr id="25" name="Group 24">
            <a:extLst>
              <a:ext uri="{FF2B5EF4-FFF2-40B4-BE49-F238E27FC236}">
                <a16:creationId xmlns:a16="http://schemas.microsoft.com/office/drawing/2014/main" id="{85836128-58DE-4E5A-B27E-DFE747CA0B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8" y="5364542"/>
            <a:ext cx="1562428" cy="1493465"/>
            <a:chOff x="3121343" y="4864099"/>
            <a:chExt cx="2085971" cy="1993901"/>
          </a:xfrm>
          <a:solidFill>
            <a:schemeClr val="bg1"/>
          </a:solidFill>
        </p:grpSpPr>
        <p:sp>
          <p:nvSpPr>
            <p:cNvPr id="26" name="Freeform: Shape 25">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Freeform: Shape 26">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Freeform: Shape 27">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Freeform: Shape 28">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1" name="Freeform: Shape 30">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Freeform: Shape 31">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Freeform: Shape 32">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Freeform: Shape 33">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5" name="Freeform: Shape 34">
              <a:extLst>
                <a:ext uri="{FF2B5EF4-FFF2-40B4-BE49-F238E27FC236}">
                  <a16:creationId xmlns:a16="http://schemas.microsoft.com/office/drawing/2014/main" id="{DDA0090F-4FBF-434D-83B1-B274F83A9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6" name="Freeform: Shape 35">
              <a:extLst>
                <a:ext uri="{FF2B5EF4-FFF2-40B4-BE49-F238E27FC236}">
                  <a16:creationId xmlns:a16="http://schemas.microsoft.com/office/drawing/2014/main" id="{C8DF6032-C07A-45C6-8A4F-04EF4EDC04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Freeform: Shape 36">
              <a:extLst>
                <a:ext uri="{FF2B5EF4-FFF2-40B4-BE49-F238E27FC236}">
                  <a16:creationId xmlns:a16="http://schemas.microsoft.com/office/drawing/2014/main" id="{F5B89F44-A096-479D-AD1F-120561C2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Freeform: Shape 37">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Tree>
    <p:extLst>
      <p:ext uri="{BB962C8B-B14F-4D97-AF65-F5344CB8AC3E}">
        <p14:creationId xmlns:p14="http://schemas.microsoft.com/office/powerpoint/2010/main" val="2263554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A9E3FE6-4E5C-6A43-B43A-4A6B032BEBFB}"/>
              </a:ext>
            </a:extLst>
          </p:cNvPr>
          <p:cNvSpPr>
            <a:spLocks noGrp="1"/>
          </p:cNvSpPr>
          <p:nvPr>
            <p:ph type="title"/>
          </p:nvPr>
        </p:nvSpPr>
        <p:spPr>
          <a:xfrm>
            <a:off x="767290" y="1166932"/>
            <a:ext cx="3582073" cy="4279709"/>
          </a:xfrm>
        </p:spPr>
        <p:txBody>
          <a:bodyPr anchor="ctr">
            <a:normAutofit/>
          </a:bodyPr>
          <a:lstStyle/>
          <a:p>
            <a:r>
              <a:rPr lang="en-US" sz="4800" dirty="0">
                <a:solidFill>
                  <a:schemeClr val="bg1"/>
                </a:solidFill>
              </a:rPr>
              <a:t>Discussion Questions</a:t>
            </a:r>
          </a:p>
        </p:txBody>
      </p:sp>
      <p:sp>
        <p:nvSpPr>
          <p:cNvPr id="3" name="Content Placeholder 2">
            <a:extLst>
              <a:ext uri="{FF2B5EF4-FFF2-40B4-BE49-F238E27FC236}">
                <a16:creationId xmlns:a16="http://schemas.microsoft.com/office/drawing/2014/main" id="{08362ECB-66ED-C54C-88DE-C1812F28C0B0}"/>
              </a:ext>
            </a:extLst>
          </p:cNvPr>
          <p:cNvSpPr>
            <a:spLocks noGrp="1"/>
          </p:cNvSpPr>
          <p:nvPr>
            <p:ph idx="1"/>
          </p:nvPr>
        </p:nvSpPr>
        <p:spPr>
          <a:xfrm>
            <a:off x="5573864" y="1166933"/>
            <a:ext cx="5716988" cy="4279709"/>
          </a:xfrm>
        </p:spPr>
        <p:txBody>
          <a:bodyPr anchor="ctr">
            <a:normAutofit/>
          </a:bodyPr>
          <a:lstStyle/>
          <a:p>
            <a:r>
              <a:rPr lang="en-US" sz="2400" dirty="0"/>
              <a:t>1) Do you think a brand’s storytelling methods would help you either purchase their products, or use their platforms?</a:t>
            </a:r>
          </a:p>
          <a:p>
            <a:r>
              <a:rPr lang="en-US" sz="2400" dirty="0"/>
              <a:t>2) Do Brands need an emotional appeal in order to capture their audience? Is the emotional appeal incentive enough to stay loyal to a brand?</a:t>
            </a:r>
          </a:p>
        </p:txBody>
      </p:sp>
    </p:spTree>
    <p:extLst>
      <p:ext uri="{BB962C8B-B14F-4D97-AF65-F5344CB8AC3E}">
        <p14:creationId xmlns:p14="http://schemas.microsoft.com/office/powerpoint/2010/main" val="335144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4B25-B348-F648-9ED3-84F4755209E1}"/>
              </a:ext>
            </a:extLst>
          </p:cNvPr>
          <p:cNvSpPr>
            <a:spLocks noGrp="1"/>
          </p:cNvSpPr>
          <p:nvPr>
            <p:ph type="title"/>
          </p:nvPr>
        </p:nvSpPr>
        <p:spPr>
          <a:xfrm>
            <a:off x="4965430" y="629268"/>
            <a:ext cx="6586491" cy="1286160"/>
          </a:xfrm>
        </p:spPr>
        <p:txBody>
          <a:bodyPr anchor="b">
            <a:normAutofit/>
          </a:bodyPr>
          <a:lstStyle/>
          <a:p>
            <a:r>
              <a:rPr lang="en-US" dirty="0"/>
              <a:t>Works Cited</a:t>
            </a:r>
          </a:p>
        </p:txBody>
      </p:sp>
      <p:sp>
        <p:nvSpPr>
          <p:cNvPr id="3" name="Content Placeholder 2">
            <a:extLst>
              <a:ext uri="{FF2B5EF4-FFF2-40B4-BE49-F238E27FC236}">
                <a16:creationId xmlns:a16="http://schemas.microsoft.com/office/drawing/2014/main" id="{1E60BCCB-53B0-0045-8865-825DCF2D4531}"/>
              </a:ext>
            </a:extLst>
          </p:cNvPr>
          <p:cNvSpPr>
            <a:spLocks noGrp="1"/>
          </p:cNvSpPr>
          <p:nvPr>
            <p:ph idx="1"/>
          </p:nvPr>
        </p:nvSpPr>
        <p:spPr>
          <a:xfrm>
            <a:off x="4965431" y="2438400"/>
            <a:ext cx="6586489" cy="3785419"/>
          </a:xfrm>
        </p:spPr>
        <p:txBody>
          <a:bodyPr>
            <a:normAutofit/>
          </a:bodyPr>
          <a:lstStyle/>
          <a:p>
            <a:r>
              <a:rPr lang="en-US" sz="2000">
                <a:effectLst/>
              </a:rPr>
              <a:t>Carstensen, Nico. </a:t>
            </a:r>
            <a:r>
              <a:rPr lang="en-US" sz="2000" i="1">
                <a:effectLst/>
              </a:rPr>
              <a:t>6 Incredible Real-Life Examples of Data-Driven Marketing in Action</a:t>
            </a:r>
            <a:r>
              <a:rPr lang="en-US" sz="2000">
                <a:effectLst/>
              </a:rPr>
              <a:t>, blog.adverity.com/examples-data-driven-marketing. </a:t>
            </a:r>
          </a:p>
          <a:p>
            <a:r>
              <a:rPr lang="en-US" sz="2000">
                <a:effectLst/>
              </a:rPr>
              <a:t>“Storytelling Marketing.” </a:t>
            </a:r>
            <a:r>
              <a:rPr lang="en-US" sz="2000" i="1">
                <a:effectLst/>
              </a:rPr>
              <a:t>Content Marketing Institute</a:t>
            </a:r>
            <a:r>
              <a:rPr lang="en-US" sz="2000">
                <a:effectLst/>
              </a:rPr>
              <a:t>, 16 Apr. 2021, contentmarketinginstitute.com/2019/12/brand-storytelling-examples/. </a:t>
            </a:r>
          </a:p>
          <a:p>
            <a:pPr marL="0" indent="0">
              <a:buNone/>
            </a:pPr>
            <a:endParaRPr lang="en-US" sz="2000"/>
          </a:p>
        </p:txBody>
      </p:sp>
      <p:pic>
        <p:nvPicPr>
          <p:cNvPr id="5" name="Picture 4" descr="White bulbs with a yellow one standing out">
            <a:extLst>
              <a:ext uri="{FF2B5EF4-FFF2-40B4-BE49-F238E27FC236}">
                <a16:creationId xmlns:a16="http://schemas.microsoft.com/office/drawing/2014/main" id="{8BF0FE22-8D61-4AD8-AE53-8E0C8506BB3C}"/>
              </a:ext>
            </a:extLst>
          </p:cNvPr>
          <p:cNvPicPr>
            <a:picLocks noChangeAspect="1"/>
          </p:cNvPicPr>
          <p:nvPr/>
        </p:nvPicPr>
        <p:blipFill rotWithShape="1">
          <a:blip r:embed="rId2"/>
          <a:srcRect l="19505" r="35375"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AB92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027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F008B-24B6-1844-8AAD-6D3DAC27D2AD}"/>
              </a:ext>
            </a:extLst>
          </p:cNvPr>
          <p:cNvSpPr>
            <a:spLocks noGrp="1"/>
          </p:cNvSpPr>
          <p:nvPr>
            <p:ph type="title"/>
          </p:nvPr>
        </p:nvSpPr>
        <p:spPr>
          <a:xfrm>
            <a:off x="1176177" y="454202"/>
            <a:ext cx="4030132" cy="3215373"/>
          </a:xfrm>
        </p:spPr>
        <p:txBody>
          <a:bodyPr>
            <a:normAutofit/>
          </a:bodyPr>
          <a:lstStyle/>
          <a:p>
            <a:pPr algn="ctr"/>
            <a:r>
              <a:rPr lang="en-US" dirty="0">
                <a:solidFill>
                  <a:schemeClr val="bg1"/>
                </a:solidFill>
              </a:rPr>
              <a:t>Stories</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FFC4BFB9-2F30-124B-86F7-43D5C959DA85}"/>
              </a:ext>
            </a:extLst>
          </p:cNvPr>
          <p:cNvSpPr>
            <a:spLocks noGrp="1"/>
          </p:cNvSpPr>
          <p:nvPr>
            <p:ph idx="1"/>
          </p:nvPr>
        </p:nvSpPr>
        <p:spPr>
          <a:xfrm>
            <a:off x="6234868" y="1130846"/>
            <a:ext cx="5217173" cy="4351338"/>
          </a:xfrm>
        </p:spPr>
        <p:txBody>
          <a:bodyPr>
            <a:normAutofit/>
          </a:bodyPr>
          <a:lstStyle/>
          <a:p>
            <a:r>
              <a:rPr lang="en-US" sz="2000" dirty="0">
                <a:solidFill>
                  <a:schemeClr val="bg1"/>
                </a:solidFill>
              </a:rPr>
              <a:t>Take a moment to think about the age you were first told stories. How young were you? </a:t>
            </a:r>
          </a:p>
          <a:p>
            <a:r>
              <a:rPr lang="en-US" sz="2000" dirty="0">
                <a:solidFill>
                  <a:schemeClr val="bg1"/>
                </a:solidFill>
              </a:rPr>
              <a:t>Now think about how often you hear about stories? </a:t>
            </a:r>
          </a:p>
          <a:p>
            <a:r>
              <a:rPr lang="en-US" sz="2000" dirty="0">
                <a:solidFill>
                  <a:schemeClr val="bg1"/>
                </a:solidFill>
              </a:rPr>
              <a:t>Stories have always been a crucial part of human culture and have helped communicate various themes and messages across to other people. They’re a huge part of our daily lives. </a:t>
            </a:r>
          </a:p>
          <a:p>
            <a:r>
              <a:rPr lang="en-US" sz="2000" dirty="0">
                <a:solidFill>
                  <a:schemeClr val="bg1"/>
                </a:solidFill>
              </a:rPr>
              <a:t>They are scientifically proven to capture our attention, therefore keeping us more engaged and simulating more brain activity. This in turn allows us to remember stories better than we would typical information.</a:t>
            </a:r>
          </a:p>
          <a:p>
            <a:endParaRPr lang="en-US" sz="2000" dirty="0">
              <a:solidFill>
                <a:schemeClr val="bg1"/>
              </a:solidFill>
            </a:endParaRPr>
          </a:p>
          <a:p>
            <a:endParaRPr lang="en-US" sz="2000"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F702BE4B-0FFB-EB45-AEEB-0F7505098591}"/>
              </a:ext>
            </a:extLst>
          </p:cNvPr>
          <p:cNvPicPr>
            <a:picLocks noChangeAspect="1"/>
          </p:cNvPicPr>
          <p:nvPr/>
        </p:nvPicPr>
        <p:blipFill>
          <a:blip r:embed="rId2"/>
          <a:stretch>
            <a:fillRect/>
          </a:stretch>
        </p:blipFill>
        <p:spPr>
          <a:xfrm>
            <a:off x="1255333" y="2563135"/>
            <a:ext cx="3871820" cy="1935910"/>
          </a:xfrm>
          <a:prstGeom prst="rect">
            <a:avLst/>
          </a:prstGeom>
        </p:spPr>
      </p:pic>
    </p:spTree>
    <p:extLst>
      <p:ext uri="{BB962C8B-B14F-4D97-AF65-F5344CB8AC3E}">
        <p14:creationId xmlns:p14="http://schemas.microsoft.com/office/powerpoint/2010/main" val="316817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21DF46-221E-3840-ADC4-011C7150533E}"/>
              </a:ext>
            </a:extLst>
          </p:cNvPr>
          <p:cNvSpPr>
            <a:spLocks noGrp="1"/>
          </p:cNvSpPr>
          <p:nvPr>
            <p:ph type="title"/>
          </p:nvPr>
        </p:nvSpPr>
        <p:spPr>
          <a:xfrm>
            <a:off x="767290" y="1030286"/>
            <a:ext cx="4153626" cy="2174091"/>
          </a:xfrm>
        </p:spPr>
        <p:txBody>
          <a:bodyPr anchor="b">
            <a:normAutofit/>
          </a:bodyPr>
          <a:lstStyle/>
          <a:p>
            <a:r>
              <a:rPr lang="en-US" sz="4800">
                <a:solidFill>
                  <a:schemeClr val="bg1"/>
                </a:solidFill>
              </a:rPr>
              <a:t>Parts of a Story</a:t>
            </a: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7D438BA4-CEE6-40BB-A8DE-1A45377A414C}"/>
              </a:ext>
            </a:extLst>
          </p:cNvPr>
          <p:cNvSpPr>
            <a:spLocks noGrp="1"/>
          </p:cNvSpPr>
          <p:nvPr>
            <p:ph idx="1"/>
          </p:nvPr>
        </p:nvSpPr>
        <p:spPr>
          <a:xfrm>
            <a:off x="767290" y="3428999"/>
            <a:ext cx="4075054" cy="2741213"/>
          </a:xfrm>
        </p:spPr>
        <p:txBody>
          <a:bodyPr anchor="t">
            <a:normAutofit/>
          </a:bodyPr>
          <a:lstStyle/>
          <a:p>
            <a:r>
              <a:rPr lang="en-US" sz="2000" dirty="0">
                <a:solidFill>
                  <a:schemeClr val="bg1"/>
                </a:solidFill>
              </a:rPr>
              <a:t>These are the typical parts of a story, and they help visualize what all a good story typically entails. </a:t>
            </a:r>
          </a:p>
        </p:txBody>
      </p:sp>
      <p:pic>
        <p:nvPicPr>
          <p:cNvPr id="5" name="Picture 4">
            <a:extLst>
              <a:ext uri="{FF2B5EF4-FFF2-40B4-BE49-F238E27FC236}">
                <a16:creationId xmlns:a16="http://schemas.microsoft.com/office/drawing/2014/main" id="{F06487CC-A62F-4246-B085-E6B4B59B7AB2}"/>
              </a:ext>
            </a:extLst>
          </p:cNvPr>
          <p:cNvPicPr>
            <a:picLocks noChangeAspect="1"/>
          </p:cNvPicPr>
          <p:nvPr/>
        </p:nvPicPr>
        <p:blipFill>
          <a:blip r:embed="rId2"/>
          <a:stretch>
            <a:fillRect/>
          </a:stretch>
        </p:blipFill>
        <p:spPr>
          <a:xfrm>
            <a:off x="6096000" y="1487286"/>
            <a:ext cx="5802583" cy="4351937"/>
          </a:xfrm>
          <a:prstGeom prst="rect">
            <a:avLst/>
          </a:prstGeom>
        </p:spPr>
      </p:pic>
    </p:spTree>
    <p:extLst>
      <p:ext uri="{BB962C8B-B14F-4D97-AF65-F5344CB8AC3E}">
        <p14:creationId xmlns:p14="http://schemas.microsoft.com/office/powerpoint/2010/main" val="183155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7B01C-73BD-C740-BCA3-4FF6ACCCBECD}"/>
              </a:ext>
            </a:extLst>
          </p:cNvPr>
          <p:cNvSpPr>
            <a:spLocks noGrp="1"/>
          </p:cNvSpPr>
          <p:nvPr>
            <p:ph type="title"/>
          </p:nvPr>
        </p:nvSpPr>
        <p:spPr>
          <a:xfrm>
            <a:off x="965200" y="1567843"/>
            <a:ext cx="3712224" cy="3714496"/>
          </a:xfrm>
        </p:spPr>
        <p:txBody>
          <a:bodyPr anchor="ctr">
            <a:normAutofit/>
          </a:bodyPr>
          <a:lstStyle/>
          <a:p>
            <a:r>
              <a:rPr lang="en-US" sz="4800"/>
              <a:t>Brand Storytelling</a:t>
            </a:r>
          </a:p>
        </p:txBody>
      </p:sp>
      <p:grpSp>
        <p:nvGrpSpPr>
          <p:cNvPr id="34" name="Group 33">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35"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8" name="Freeform: Shape 37">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1107830-A44C-3246-8F64-FEE630BFA172}"/>
              </a:ext>
            </a:extLst>
          </p:cNvPr>
          <p:cNvSpPr>
            <a:spLocks noGrp="1"/>
          </p:cNvSpPr>
          <p:nvPr>
            <p:ph idx="1"/>
          </p:nvPr>
        </p:nvSpPr>
        <p:spPr>
          <a:xfrm>
            <a:off x="5910908" y="1128773"/>
            <a:ext cx="3894161" cy="4154427"/>
          </a:xfrm>
        </p:spPr>
        <p:txBody>
          <a:bodyPr anchor="ctr">
            <a:normAutofit/>
          </a:bodyPr>
          <a:lstStyle/>
          <a:p>
            <a:r>
              <a:rPr lang="en-US" sz="2000" i="1" dirty="0">
                <a:solidFill>
                  <a:schemeClr val="bg1"/>
                </a:solidFill>
              </a:rPr>
              <a:t>Definition: “Using a narrative to connect your brand to customers, with a focus on linking what you stand for to the values you share with your customers.”</a:t>
            </a:r>
          </a:p>
          <a:p>
            <a:r>
              <a:rPr lang="en-US" sz="2000" i="1" dirty="0">
                <a:solidFill>
                  <a:schemeClr val="bg1"/>
                </a:solidFill>
              </a:rPr>
              <a:t>There are various types of brand storytelling including: Data- Driven, Audience Centered, News Outlet as Brand Storytelling</a:t>
            </a:r>
          </a:p>
        </p:txBody>
      </p:sp>
    </p:spTree>
    <p:extLst>
      <p:ext uri="{BB962C8B-B14F-4D97-AF65-F5344CB8AC3E}">
        <p14:creationId xmlns:p14="http://schemas.microsoft.com/office/powerpoint/2010/main" val="362676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0D92572-0B17-7D43-878A-1868A1C7AD99}"/>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Data Driven </a:t>
            </a:r>
          </a:p>
        </p:txBody>
      </p:sp>
      <p:sp>
        <p:nvSpPr>
          <p:cNvPr id="3" name="Content Placeholder 2">
            <a:extLst>
              <a:ext uri="{FF2B5EF4-FFF2-40B4-BE49-F238E27FC236}">
                <a16:creationId xmlns:a16="http://schemas.microsoft.com/office/drawing/2014/main" id="{758524DB-22DE-4544-A775-A5D299C3CB76}"/>
              </a:ext>
            </a:extLst>
          </p:cNvPr>
          <p:cNvSpPr>
            <a:spLocks noGrp="1"/>
          </p:cNvSpPr>
          <p:nvPr>
            <p:ph idx="1"/>
          </p:nvPr>
        </p:nvSpPr>
        <p:spPr>
          <a:xfrm>
            <a:off x="5461838" y="659666"/>
            <a:ext cx="5850846" cy="5538667"/>
          </a:xfrm>
        </p:spPr>
        <p:txBody>
          <a:bodyPr anchor="ctr">
            <a:normAutofit/>
          </a:bodyPr>
          <a:lstStyle/>
          <a:p>
            <a:r>
              <a:rPr lang="en-US" sz="2400" dirty="0"/>
              <a:t>“Data storytelling is the practice of blending hard data with human communication to craft an engaging narrative that’s anchored by facts. It uses data visualization techniques (e.g., charts and images) to help convey the meaning of the data in a way that’s compelling and relevant to the audience.”</a:t>
            </a:r>
          </a:p>
          <a:p>
            <a:r>
              <a:rPr lang="en-US" sz="2400" dirty="0"/>
              <a:t>Numbers and facts increase the credibility of your story </a:t>
            </a:r>
          </a:p>
          <a:p>
            <a:r>
              <a:rPr lang="en-US" sz="2400" dirty="0"/>
              <a:t>Data adds meaning and context</a:t>
            </a:r>
          </a:p>
          <a:p>
            <a:r>
              <a:rPr lang="en-US" sz="2400" dirty="0"/>
              <a:t>The visualization of data can foster more engagement with the audience.</a:t>
            </a:r>
          </a:p>
          <a:p>
            <a:endParaRPr lang="en-US" sz="2400" dirty="0"/>
          </a:p>
        </p:txBody>
      </p:sp>
    </p:spTree>
    <p:extLst>
      <p:ext uri="{BB962C8B-B14F-4D97-AF65-F5344CB8AC3E}">
        <p14:creationId xmlns:p14="http://schemas.microsoft.com/office/powerpoint/2010/main" val="340215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1E0A1F-F39D-9846-9034-64622393DA76}"/>
              </a:ext>
            </a:extLst>
          </p:cNvPr>
          <p:cNvSpPr>
            <a:spLocks noGrp="1"/>
          </p:cNvSpPr>
          <p:nvPr>
            <p:ph type="title"/>
          </p:nvPr>
        </p:nvSpPr>
        <p:spPr>
          <a:xfrm>
            <a:off x="172979" y="2246811"/>
            <a:ext cx="2724565" cy="2277533"/>
          </a:xfrm>
        </p:spPr>
        <p:txBody>
          <a:bodyPr>
            <a:normAutofit/>
          </a:bodyPr>
          <a:lstStyle/>
          <a:p>
            <a:pPr algn="ctr"/>
            <a:r>
              <a:rPr lang="en-US" sz="2400" dirty="0">
                <a:solidFill>
                  <a:schemeClr val="bg1"/>
                </a:solidFill>
              </a:rPr>
              <a:t>This would be something that could be incorporated into an anti- gun advertisement </a:t>
            </a:r>
          </a:p>
        </p:txBody>
      </p:sp>
      <p:grpSp>
        <p:nvGrpSpPr>
          <p:cNvPr id="10"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1" name="Freeform: Shape 10">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4" name="Graphic 4">
            <a:extLst>
              <a:ext uri="{FF2B5EF4-FFF2-40B4-BE49-F238E27FC236}">
                <a16:creationId xmlns:a16="http://schemas.microsoft.com/office/drawing/2014/main" id="{C6F74901-2A71-43C3-837C-27CCD6B6D6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37426" y="2203010"/>
            <a:ext cx="975169" cy="975171"/>
            <a:chOff x="5829300" y="3162300"/>
            <a:chExt cx="532256" cy="532257"/>
          </a:xfrm>
          <a:solidFill>
            <a:schemeClr val="bg1"/>
          </a:solidFill>
        </p:grpSpPr>
        <p:sp>
          <p:nvSpPr>
            <p:cNvPr id="15" name="Freeform: Shape 14">
              <a:extLst>
                <a:ext uri="{FF2B5EF4-FFF2-40B4-BE49-F238E27FC236}">
                  <a16:creationId xmlns:a16="http://schemas.microsoft.com/office/drawing/2014/main" id="{A92DF49A-063A-4F60-BE30-D26826492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0DCBBE0-7DEE-43ED-BEE3-ABB179CFC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39FE8DF-D1B2-4074-9BDF-C458EA0123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1C143B5-6E24-417D-A035-65747A8E9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31ED8C-8819-4FFB-BF3C-FDA6A90D4B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A39574D-5ECC-4A94-9CB6-646D90DA5A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A73D6F7-977D-4026-8F68-CA63C162C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6348370-4FD9-4A99-BB05-944D5B0B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146D46-43DB-4487-A191-0970511C3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17B7142-9D64-4D34-B23C-9471326A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EB71CD-AB26-440E-A0D5-E1081DB5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4423BD2-7458-4680-AF49-5013C9D30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5547DC8-8B87-4446-9CC9-65AF04A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29" name="Oval 28">
            <a:extLst>
              <a:ext uri="{FF2B5EF4-FFF2-40B4-BE49-F238E27FC236}">
                <a16:creationId xmlns:a16="http://schemas.microsoft.com/office/drawing/2014/main" id="{EC11F68A-CC71-4196-BBF3-20CDCD75D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085F9950-F10E-4E64-962B-F7034578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502"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Content Placeholder 3">
            <a:extLst>
              <a:ext uri="{FF2B5EF4-FFF2-40B4-BE49-F238E27FC236}">
                <a16:creationId xmlns:a16="http://schemas.microsoft.com/office/drawing/2014/main" id="{1563F521-55A5-1D48-B6C5-F1D677177291}"/>
              </a:ext>
            </a:extLst>
          </p:cNvPr>
          <p:cNvPicPr>
            <a:picLocks noGrp="1" noChangeAspect="1"/>
          </p:cNvPicPr>
          <p:nvPr>
            <p:ph idx="1"/>
          </p:nvPr>
        </p:nvPicPr>
        <p:blipFill>
          <a:blip r:embed="rId2"/>
          <a:stretch>
            <a:fillRect/>
          </a:stretch>
        </p:blipFill>
        <p:spPr>
          <a:xfrm>
            <a:off x="6458617" y="419535"/>
            <a:ext cx="4886715" cy="5912322"/>
          </a:xfrm>
          <a:prstGeom prst="rect">
            <a:avLst/>
          </a:prstGeom>
        </p:spPr>
      </p:pic>
      <p:pic>
        <p:nvPicPr>
          <p:cNvPr id="6" name="Picture 5">
            <a:extLst>
              <a:ext uri="{FF2B5EF4-FFF2-40B4-BE49-F238E27FC236}">
                <a16:creationId xmlns:a16="http://schemas.microsoft.com/office/drawing/2014/main" id="{36901820-62DA-9644-9735-F8DD73537B71}"/>
              </a:ext>
            </a:extLst>
          </p:cNvPr>
          <p:cNvPicPr>
            <a:picLocks noChangeAspect="1"/>
          </p:cNvPicPr>
          <p:nvPr/>
        </p:nvPicPr>
        <p:blipFill>
          <a:blip r:embed="rId3"/>
          <a:stretch>
            <a:fillRect/>
          </a:stretch>
        </p:blipFill>
        <p:spPr>
          <a:xfrm>
            <a:off x="3195595" y="227530"/>
            <a:ext cx="2666920" cy="6402939"/>
          </a:xfrm>
          <a:prstGeom prst="rect">
            <a:avLst/>
          </a:prstGeom>
        </p:spPr>
      </p:pic>
    </p:spTree>
    <p:extLst>
      <p:ext uri="{BB962C8B-B14F-4D97-AF65-F5344CB8AC3E}">
        <p14:creationId xmlns:p14="http://schemas.microsoft.com/office/powerpoint/2010/main" val="4019166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Sandy Hook Promise: Gun violence warning signs">
            <a:hlinkClick r:id="" action="ppaction://media"/>
            <a:extLst>
              <a:ext uri="{FF2B5EF4-FFF2-40B4-BE49-F238E27FC236}">
                <a16:creationId xmlns:a16="http://schemas.microsoft.com/office/drawing/2014/main" id="{3EA97144-EFD2-3449-9769-E979476D60EB}"/>
              </a:ext>
            </a:extLst>
          </p:cNvPr>
          <p:cNvPicPr>
            <a:picLocks noGrp="1" noRot="1" noChangeAspect="1"/>
          </p:cNvPicPr>
          <p:nvPr>
            <p:ph idx="1"/>
            <a:videoFile r:link="rId1"/>
          </p:nvPr>
        </p:nvPicPr>
        <p:blipFill>
          <a:blip r:embed="rId3"/>
          <a:stretch>
            <a:fillRect/>
          </a:stretch>
        </p:blipFill>
        <p:spPr>
          <a:xfrm>
            <a:off x="1165853" y="643467"/>
            <a:ext cx="9860293" cy="5571066"/>
          </a:xfrm>
          <a:prstGeom prst="rect">
            <a:avLst/>
          </a:prstGeom>
          <a:ln>
            <a:noFill/>
          </a:ln>
        </p:spPr>
      </p:pic>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2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66EF2EA-E0A1-154B-AF73-D78E538827B9}"/>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Audience Centered</a:t>
            </a:r>
          </a:p>
        </p:txBody>
      </p:sp>
      <p:sp>
        <p:nvSpPr>
          <p:cNvPr id="3" name="Content Placeholder 2">
            <a:extLst>
              <a:ext uri="{FF2B5EF4-FFF2-40B4-BE49-F238E27FC236}">
                <a16:creationId xmlns:a16="http://schemas.microsoft.com/office/drawing/2014/main" id="{68BEE67B-B2EA-B340-8F20-DFEDF184A5D3}"/>
              </a:ext>
            </a:extLst>
          </p:cNvPr>
          <p:cNvSpPr>
            <a:spLocks noGrp="1"/>
          </p:cNvSpPr>
          <p:nvPr>
            <p:ph idx="1"/>
          </p:nvPr>
        </p:nvSpPr>
        <p:spPr>
          <a:xfrm>
            <a:off x="5707722" y="1528834"/>
            <a:ext cx="5716988" cy="4279709"/>
          </a:xfrm>
        </p:spPr>
        <p:txBody>
          <a:bodyPr anchor="ctr">
            <a:normAutofit fontScale="92500"/>
          </a:bodyPr>
          <a:lstStyle/>
          <a:p>
            <a:r>
              <a:rPr lang="en-US" sz="2400" dirty="0"/>
              <a:t>A lot of times the brand is not even mentioned in these sorts of advertisements.</a:t>
            </a:r>
          </a:p>
          <a:p>
            <a:r>
              <a:rPr lang="en-US" sz="2400" dirty="0"/>
              <a:t>P &amp; G, Nike, are all brands that have used this method before</a:t>
            </a:r>
          </a:p>
          <a:p>
            <a:r>
              <a:rPr lang="en-US" sz="2400" dirty="0"/>
              <a:t>The main purpose of this method is to connect to the target audience in an emotional manner so they resonate with the brand, rather than emphasizing the products the brand has.</a:t>
            </a:r>
          </a:p>
          <a:p>
            <a:r>
              <a:rPr lang="en-US" sz="2400" dirty="0"/>
              <a:t>In this method, the target audience must be identified and the messages from the story must directly adhere to our audience.</a:t>
            </a:r>
          </a:p>
          <a:p>
            <a:endParaRPr lang="en-US" sz="2400" dirty="0"/>
          </a:p>
        </p:txBody>
      </p:sp>
    </p:spTree>
    <p:extLst>
      <p:ext uri="{BB962C8B-B14F-4D97-AF65-F5344CB8AC3E}">
        <p14:creationId xmlns:p14="http://schemas.microsoft.com/office/powerpoint/2010/main" val="759728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6" name="Rectangle 9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9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9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9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Man Enough â Shaving Stereotypes | Gillette India">
            <a:hlinkClick r:id="" action="ppaction://media"/>
            <a:extLst>
              <a:ext uri="{FF2B5EF4-FFF2-40B4-BE49-F238E27FC236}">
                <a16:creationId xmlns:a16="http://schemas.microsoft.com/office/drawing/2014/main" id="{5B3470DA-44D3-5847-AEC2-1F721493E4CB}"/>
              </a:ext>
            </a:extLst>
          </p:cNvPr>
          <p:cNvPicPr>
            <a:picLocks noRot="1" noChangeAspect="1"/>
          </p:cNvPicPr>
          <p:nvPr>
            <a:videoFile r:link="rId1"/>
          </p:nvPr>
        </p:nvPicPr>
        <p:blipFill>
          <a:blip r:embed="rId3"/>
          <a:stretch>
            <a:fillRect/>
          </a:stretch>
        </p:blipFill>
        <p:spPr>
          <a:xfrm>
            <a:off x="836177" y="457200"/>
            <a:ext cx="10519646" cy="5943600"/>
          </a:xfrm>
          <a:prstGeom prst="rect">
            <a:avLst/>
          </a:prstGeom>
        </p:spPr>
      </p:pic>
    </p:spTree>
    <p:extLst>
      <p:ext uri="{BB962C8B-B14F-4D97-AF65-F5344CB8AC3E}">
        <p14:creationId xmlns:p14="http://schemas.microsoft.com/office/powerpoint/2010/main" val="238585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566</Words>
  <Application>Microsoft Macintosh PowerPoint</Application>
  <PresentationFormat>Widescreen</PresentationFormat>
  <Paragraphs>34</Paragraphs>
  <Slides>14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The Art of Storytelling</vt:lpstr>
      <vt:lpstr>Stories</vt:lpstr>
      <vt:lpstr>Parts of a Story</vt:lpstr>
      <vt:lpstr>Brand Storytelling</vt:lpstr>
      <vt:lpstr>Data Driven </vt:lpstr>
      <vt:lpstr>This would be something that could be incorporated into an anti- gun advertisement </vt:lpstr>
      <vt:lpstr>PowerPoint Presentation</vt:lpstr>
      <vt:lpstr>Audience Centered</vt:lpstr>
      <vt:lpstr>PowerPoint Presentation</vt:lpstr>
      <vt:lpstr>News – Outlet</vt:lpstr>
      <vt:lpstr>PowerPoint Presentation</vt:lpstr>
      <vt:lpstr>Conclusion</vt:lpstr>
      <vt:lpstr>Discussion Questions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Storytelling</dc:title>
  <dc:creator>kanchan sahoo</dc:creator>
  <cp:lastModifiedBy>kanchan sahoo</cp:lastModifiedBy>
  <cp:revision>1</cp:revision>
  <dcterms:created xsi:type="dcterms:W3CDTF">2021-06-02T12:35:51Z</dcterms:created>
  <dcterms:modified xsi:type="dcterms:W3CDTF">2021-06-02T12:36:15Z</dcterms:modified>
</cp:coreProperties>
</file>